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anose="020F0302020204030204" pitchFamily="34" charset="0"/>
      <p:regular r:id="rId13"/>
    </p:embeddedFont>
    <p:embeddedFont>
      <p:font typeface="Montserrat" pitchFamily="2" charset="77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04"/>
    <p:restoredTop sz="94610"/>
  </p:normalViewPr>
  <p:slideViewPr>
    <p:cSldViewPr snapToGrid="0" snapToObjects="1">
      <p:cViewPr varScale="1">
        <p:scale>
          <a:sx n="122" d="100"/>
          <a:sy n="122" d="100"/>
        </p:scale>
        <p:origin x="25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862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56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INBOX TO INSIGHT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61385"/>
            <a:ext cx="350150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Complaint Handling with UiPath &amp; GenAI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75118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Transforming complaint management with AI-powered automation.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461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04252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402449" y="3051572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6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043" y="4369951"/>
            <a:ext cx="8982313" cy="8079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97523" y="4596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Any questions?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44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43401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670215"/>
            <a:ext cx="32364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Automation Bot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16063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Handles customer complaints efficiently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804285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UiPath + OpenAI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52151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Processes emails end-to-end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165169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391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Goals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88240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Reduce manual effort, speed responses, log interactions, complaint trends through a live dashboard.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4247"/>
            <a:ext cx="74966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This Problem Matters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20001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Email Volume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755475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Many incoming complaint emails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504367" y="3820001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 Delays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504367" y="4401145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Teams struggle to keep up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14943" y="3820001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Inconsistent Handling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14943" y="4755475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Lack of data visibility and missed issues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247"/>
            <a:ext cx="7167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GenAI + UiPath 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 Retrieval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UiPath connects to Gmail for unread complaints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Classification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OpenAI categorizes issues like Billing or Feedback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Replies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Structured responses based on category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2000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Logging &amp; Forwarding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75547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Complaints logged in Excel; select cases forwarded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4337" y="501134"/>
            <a:ext cx="4898350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Automation in Action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10046970" y="1343978"/>
            <a:ext cx="22860" cy="6384727"/>
          </a:xfrm>
          <a:prstGeom prst="roundRect">
            <a:avLst>
              <a:gd name="adj" fmla="val 334884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9329499" y="1537573"/>
            <a:ext cx="546735" cy="22860"/>
          </a:xfrm>
          <a:prstGeom prst="roundRect">
            <a:avLst>
              <a:gd name="adj" fmla="val 334884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853374" y="1343978"/>
            <a:ext cx="410051" cy="410051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921716" y="1378148"/>
            <a:ext cx="27336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868716" y="1406604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 Received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240566" y="2631043"/>
            <a:ext cx="546735" cy="22860"/>
          </a:xfrm>
          <a:prstGeom prst="roundRect">
            <a:avLst>
              <a:gd name="adj" fmla="val 334884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9853374" y="2437448"/>
            <a:ext cx="410051" cy="410051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921716" y="2471618"/>
            <a:ext cx="27336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969704" y="2500074"/>
            <a:ext cx="2892266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Analyzes &amp; Categorizes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329499" y="3573661"/>
            <a:ext cx="546735" cy="22860"/>
          </a:xfrm>
          <a:prstGeom prst="roundRect">
            <a:avLst>
              <a:gd name="adj" fmla="val 334884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9853374" y="3380065"/>
            <a:ext cx="410051" cy="410051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921716" y="3414236"/>
            <a:ext cx="27336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6868716" y="3442692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Auto-reply Sent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0240566" y="4516279"/>
            <a:ext cx="546735" cy="22860"/>
          </a:xfrm>
          <a:prstGeom prst="roundRect">
            <a:avLst>
              <a:gd name="adj" fmla="val 334884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9853374" y="4322683"/>
            <a:ext cx="410051" cy="410051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9921716" y="4356854"/>
            <a:ext cx="27336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10969704" y="4385310"/>
            <a:ext cx="2646878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Details Logged in Excel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9329499" y="5458897"/>
            <a:ext cx="546735" cy="22860"/>
          </a:xfrm>
          <a:prstGeom prst="roundRect">
            <a:avLst>
              <a:gd name="adj" fmla="val 334884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9853374" y="5265301"/>
            <a:ext cx="410051" cy="410051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9921716" y="5299472"/>
            <a:ext cx="27336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150" dirty="0"/>
          </a:p>
        </p:txBody>
      </p:sp>
      <p:sp>
        <p:nvSpPr>
          <p:cNvPr id="24" name="Text 21"/>
          <p:cNvSpPr/>
          <p:nvPr/>
        </p:nvSpPr>
        <p:spPr>
          <a:xfrm>
            <a:off x="6148745" y="5327928"/>
            <a:ext cx="2998351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Auto-refreshes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10240566" y="6401514"/>
            <a:ext cx="546735" cy="22860"/>
          </a:xfrm>
          <a:prstGeom prst="roundRect">
            <a:avLst>
              <a:gd name="adj" fmla="val 334884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3"/>
          <p:cNvSpPr/>
          <p:nvPr/>
        </p:nvSpPr>
        <p:spPr>
          <a:xfrm>
            <a:off x="9853374" y="6207919"/>
            <a:ext cx="410051" cy="410051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4"/>
          <p:cNvSpPr/>
          <p:nvPr/>
        </p:nvSpPr>
        <p:spPr>
          <a:xfrm>
            <a:off x="9921716" y="6242090"/>
            <a:ext cx="27336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endParaRPr lang="en-US" sz="2150" dirty="0"/>
          </a:p>
        </p:txBody>
      </p:sp>
      <p:sp>
        <p:nvSpPr>
          <p:cNvPr id="28" name="Text 25"/>
          <p:cNvSpPr/>
          <p:nvPr/>
        </p:nvSpPr>
        <p:spPr>
          <a:xfrm>
            <a:off x="10969704" y="6270546"/>
            <a:ext cx="2750106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High-priority Forwarded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Lessons from Building the Bot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OpenAI Integration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Sending and processing AI requests though UiPath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 Workflows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Using AI output effectively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Excel Dashboards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Dynamic pivot tables and formatting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Human Oversight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Ethical automation design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9590" y="417552"/>
            <a:ext cx="3783092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Real-World Value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29590" y="1192887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90%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3626168" y="1881307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Faster Resolution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29590" y="2208490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For common complaints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529590" y="2980015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Reduced</a:t>
            </a:r>
            <a:endParaRPr lang="en-US" sz="3900" dirty="0"/>
          </a:p>
        </p:txBody>
      </p:sp>
      <p:sp>
        <p:nvSpPr>
          <p:cNvPr id="8" name="Text 5"/>
          <p:cNvSpPr/>
          <p:nvPr/>
        </p:nvSpPr>
        <p:spPr>
          <a:xfrm>
            <a:off x="3626168" y="3668435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Workload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29590" y="3995618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Fewer errors and less noise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29590" y="4767143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</a:t>
            </a:r>
            <a:endParaRPr lang="en-US" sz="3900" dirty="0"/>
          </a:p>
        </p:txBody>
      </p:sp>
      <p:sp>
        <p:nvSpPr>
          <p:cNvPr id="11" name="Text 8"/>
          <p:cNvSpPr/>
          <p:nvPr/>
        </p:nvSpPr>
        <p:spPr>
          <a:xfrm>
            <a:off x="3554492" y="5455563"/>
            <a:ext cx="203501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Experience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29590" y="5782747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 replies and clarity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529590" y="6554272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Centralized</a:t>
            </a:r>
            <a:endParaRPr lang="en-US" sz="3900" dirty="0"/>
          </a:p>
        </p:txBody>
      </p:sp>
      <p:sp>
        <p:nvSpPr>
          <p:cNvPr id="14" name="Text 11"/>
          <p:cNvSpPr/>
          <p:nvPr/>
        </p:nvSpPr>
        <p:spPr>
          <a:xfrm>
            <a:off x="3626168" y="7242691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Complaint Log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29590" y="7569875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visibility for managers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966" y="566142"/>
            <a:ext cx="6592967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Responsible Use of GenAI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10046970" y="1518166"/>
            <a:ext cx="22860" cy="6147197"/>
          </a:xfrm>
          <a:prstGeom prst="roundRect">
            <a:avLst>
              <a:gd name="adj" fmla="val 378261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9232106" y="1738313"/>
            <a:ext cx="617577" cy="22860"/>
          </a:xfrm>
          <a:prstGeom prst="roundRect">
            <a:avLst>
              <a:gd name="adj" fmla="val 378261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826823" y="1518166"/>
            <a:ext cx="463153" cy="463153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904035" y="1556742"/>
            <a:ext cx="308729" cy="386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398181" y="1588889"/>
            <a:ext cx="263092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Critical Decisions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206966" y="2033945"/>
            <a:ext cx="282213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 excludes refunds and account changes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267117" y="2973467"/>
            <a:ext cx="617577" cy="22860"/>
          </a:xfrm>
          <a:prstGeom prst="roundRect">
            <a:avLst>
              <a:gd name="adj" fmla="val 378261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9826823" y="2753320"/>
            <a:ext cx="463153" cy="463153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904035" y="2791897"/>
            <a:ext cx="308729" cy="386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11087695" y="2824043"/>
            <a:ext cx="257341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Human Support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1087695" y="3269099"/>
            <a:ext cx="282213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Product defects routed to humans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9232106" y="4038124"/>
            <a:ext cx="617577" cy="22860"/>
          </a:xfrm>
          <a:prstGeom prst="roundRect">
            <a:avLst>
              <a:gd name="adj" fmla="val 378261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9826823" y="3817977"/>
            <a:ext cx="463153" cy="463153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9904035" y="3856553"/>
            <a:ext cx="308729" cy="386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6455688" y="3888700"/>
            <a:ext cx="257341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Assistance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206966" y="4333756"/>
            <a:ext cx="282213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Only categorization and templated replies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0267117" y="5102900"/>
            <a:ext cx="617577" cy="22860"/>
          </a:xfrm>
          <a:prstGeom prst="roundRect">
            <a:avLst>
              <a:gd name="adj" fmla="val 378261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9826823" y="4882753"/>
            <a:ext cx="463153" cy="463153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9904035" y="4921329"/>
            <a:ext cx="308729" cy="386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11087695" y="4953476"/>
            <a:ext cx="2822138" cy="643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Clear Communication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11087695" y="5720120"/>
            <a:ext cx="282213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Customers know when human follow-up is needed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9232106" y="6167676"/>
            <a:ext cx="617577" cy="22860"/>
          </a:xfrm>
          <a:prstGeom prst="roundRect">
            <a:avLst>
              <a:gd name="adj" fmla="val 378261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3"/>
          <p:cNvSpPr/>
          <p:nvPr/>
        </p:nvSpPr>
        <p:spPr>
          <a:xfrm>
            <a:off x="9826823" y="5947529"/>
            <a:ext cx="463153" cy="463153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4"/>
          <p:cNvSpPr/>
          <p:nvPr/>
        </p:nvSpPr>
        <p:spPr>
          <a:xfrm>
            <a:off x="9904035" y="5986105"/>
            <a:ext cx="308729" cy="386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400" dirty="0"/>
          </a:p>
        </p:txBody>
      </p:sp>
      <p:sp>
        <p:nvSpPr>
          <p:cNvPr id="28" name="Text 25"/>
          <p:cNvSpPr/>
          <p:nvPr/>
        </p:nvSpPr>
        <p:spPr>
          <a:xfrm>
            <a:off x="6455688" y="6018252"/>
            <a:ext cx="257341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Ethical Design</a:t>
            </a:r>
            <a:endParaRPr lang="en-US" sz="2000" dirty="0"/>
          </a:p>
        </p:txBody>
      </p:sp>
      <p:sp>
        <p:nvSpPr>
          <p:cNvPr id="29" name="Text 26"/>
          <p:cNvSpPr/>
          <p:nvPr/>
        </p:nvSpPr>
        <p:spPr>
          <a:xfrm>
            <a:off x="6206966" y="6463308"/>
            <a:ext cx="282213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Human-in-the-loop practices emphasized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757" y="765691"/>
            <a:ext cx="7048500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and Scalability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3757" y="1766530"/>
            <a:ext cx="7629287" cy="1262063"/>
          </a:xfrm>
          <a:prstGeom prst="roundRect">
            <a:avLst>
              <a:gd name="adj" fmla="val 720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67713" y="1990487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67713" y="2458403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Easily scales to handle more emails or diverse input channels.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3757" y="3244929"/>
            <a:ext cx="7629287" cy="1262063"/>
          </a:xfrm>
          <a:prstGeom prst="roundRect">
            <a:avLst>
              <a:gd name="adj" fmla="val 720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467713" y="3468886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67713" y="3936802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Integrates seamlessly with CRM platforms like Zendesk and Freshdesk.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3757" y="4723328"/>
            <a:ext cx="7629287" cy="1262063"/>
          </a:xfrm>
          <a:prstGeom prst="roundRect">
            <a:avLst>
              <a:gd name="adj" fmla="val 720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67713" y="4947285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67713" y="5415201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Applicable to various domains: HR, IT support, procurement requests.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43757" y="6201728"/>
            <a:ext cx="7629287" cy="1262063"/>
          </a:xfrm>
          <a:prstGeom prst="roundRect">
            <a:avLst>
              <a:gd name="adj" fmla="val 720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67713" y="6425684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467713" y="6893600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Delivers cost savings and enhances overall customer service quality.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</Words>
  <Application>Microsoft Macintosh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Montserrat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Pulsani, Sruthi</cp:lastModifiedBy>
  <cp:revision>2</cp:revision>
  <dcterms:created xsi:type="dcterms:W3CDTF">2025-05-14T03:38:30Z</dcterms:created>
  <dcterms:modified xsi:type="dcterms:W3CDTF">2025-09-23T22:11:16Z</dcterms:modified>
</cp:coreProperties>
</file>